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14510-A4C9-4221-9CD3-AFAC737286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EE3A473A-02D2-40E6-B5D1-3A38BF705C67}" type="pres">
      <dgm:prSet presAssocID="{35F14510-A4C9-4221-9CD3-AFAC737286EF}" presName="Name0" presStyleCnt="0">
        <dgm:presLayoutVars>
          <dgm:dir/>
          <dgm:resizeHandles val="exact"/>
        </dgm:presLayoutVars>
      </dgm:prSet>
      <dgm:spPr/>
    </dgm:pt>
  </dgm:ptLst>
  <dgm:cxnLst>
    <dgm:cxn modelId="{65214998-D76E-4BF4-A045-1952B474B8CD}" type="presOf" srcId="{35F14510-A4C9-4221-9CD3-AFAC737286EF}" destId="{EE3A473A-02D2-40E6-B5D1-3A38BF705C6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BF576-D985-4228-BDC6-085DDB9CB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96CC98-3CFA-4AB1-AA41-6098C2AFB104}">
      <dgm:prSet phldrT="[Text]" custT="1"/>
      <dgm:spPr/>
      <dgm:t>
        <a:bodyPr/>
        <a:lstStyle/>
        <a:p>
          <a:r>
            <a:rPr lang="fa-IR" sz="2800" dirty="0" smtClean="0"/>
            <a:t>مواد کنتراست مثبت مانند گادولینیوم چیلیت ها  </a:t>
          </a:r>
          <a:endParaRPr lang="en-US" sz="2800" dirty="0"/>
        </a:p>
      </dgm:t>
    </dgm:pt>
    <dgm:pt modelId="{94BE57A5-0069-49BE-9788-2424F7E877F6}" type="parTrans" cxnId="{1222DF07-C253-44B9-AFDE-BED380A78E07}">
      <dgm:prSet/>
      <dgm:spPr/>
      <dgm:t>
        <a:bodyPr/>
        <a:lstStyle/>
        <a:p>
          <a:endParaRPr lang="en-US"/>
        </a:p>
      </dgm:t>
    </dgm:pt>
    <dgm:pt modelId="{C1C2A5F0-DE26-414A-9B0C-23303AC8F383}" type="sibTrans" cxnId="{1222DF07-C253-44B9-AFDE-BED380A78E07}">
      <dgm:prSet/>
      <dgm:spPr/>
      <dgm:t>
        <a:bodyPr/>
        <a:lstStyle/>
        <a:p>
          <a:endParaRPr lang="en-US"/>
        </a:p>
      </dgm:t>
    </dgm:pt>
    <dgm:pt modelId="{BD57DCFE-DD92-4F70-B906-50A7A2E7AD0C}">
      <dgm:prSet phldrT="[Text]" custT="1"/>
      <dgm:spPr/>
      <dgm:t>
        <a:bodyPr/>
        <a:lstStyle/>
        <a:p>
          <a:pPr rtl="1"/>
          <a:r>
            <a:rPr lang="fa-IR" sz="2800" dirty="0" smtClean="0"/>
            <a:t>اثر بر روی زمان آسایش </a:t>
          </a:r>
          <a:r>
            <a:rPr lang="en-US" sz="2800" dirty="0" smtClean="0"/>
            <a:t>T1</a:t>
          </a:r>
          <a:endParaRPr lang="en-US" sz="2800" dirty="0"/>
        </a:p>
      </dgm:t>
    </dgm:pt>
    <dgm:pt modelId="{6ABA2970-66D1-4739-BA2D-1505717DBC98}" type="parTrans" cxnId="{AFF0A510-B3F4-4725-A0EA-5EF0D17F508A}">
      <dgm:prSet/>
      <dgm:spPr/>
      <dgm:t>
        <a:bodyPr/>
        <a:lstStyle/>
        <a:p>
          <a:endParaRPr lang="en-US"/>
        </a:p>
      </dgm:t>
    </dgm:pt>
    <dgm:pt modelId="{F6FA983F-8769-4A6C-A9C2-990BD99FA426}" type="sibTrans" cxnId="{AFF0A510-B3F4-4725-A0EA-5EF0D17F508A}">
      <dgm:prSet/>
      <dgm:spPr/>
      <dgm:t>
        <a:bodyPr/>
        <a:lstStyle/>
        <a:p>
          <a:endParaRPr lang="en-US"/>
        </a:p>
      </dgm:t>
    </dgm:pt>
    <dgm:pt modelId="{AA9E2EE1-FED6-4527-A677-ED3AE1B6C191}">
      <dgm:prSet phldrT="[Text]" custT="1"/>
      <dgm:spPr/>
      <dgm:t>
        <a:bodyPr/>
        <a:lstStyle/>
        <a:p>
          <a:r>
            <a:rPr lang="fa-IR" sz="2800" dirty="0" smtClean="0"/>
            <a:t>باعث افزایش سیگنال تصویر روشن تر </a:t>
          </a:r>
          <a:endParaRPr lang="en-US" sz="2800" dirty="0"/>
        </a:p>
      </dgm:t>
    </dgm:pt>
    <dgm:pt modelId="{DC5204F2-3244-4291-84B6-C683814CA8C6}" type="parTrans" cxnId="{C2D4EF28-7E2D-4990-8E79-AD84F66C9FAD}">
      <dgm:prSet/>
      <dgm:spPr/>
      <dgm:t>
        <a:bodyPr/>
        <a:lstStyle/>
        <a:p>
          <a:endParaRPr lang="en-US"/>
        </a:p>
      </dgm:t>
    </dgm:pt>
    <dgm:pt modelId="{8DBAE279-8C02-4928-A8DD-BB21B3FA738B}" type="sibTrans" cxnId="{C2D4EF28-7E2D-4990-8E79-AD84F66C9FAD}">
      <dgm:prSet/>
      <dgm:spPr/>
      <dgm:t>
        <a:bodyPr/>
        <a:lstStyle/>
        <a:p>
          <a:endParaRPr lang="en-US"/>
        </a:p>
      </dgm:t>
    </dgm:pt>
    <dgm:pt modelId="{91196999-2A44-4EE2-82E9-6F7655000F2F}" type="pres">
      <dgm:prSet presAssocID="{0F0BF576-D985-4228-BDC6-085DDB9CB05F}" presName="Name0" presStyleCnt="0">
        <dgm:presLayoutVars>
          <dgm:dir/>
          <dgm:resizeHandles val="exact"/>
        </dgm:presLayoutVars>
      </dgm:prSet>
      <dgm:spPr/>
    </dgm:pt>
    <dgm:pt modelId="{F8DFDB5C-437D-4841-9F18-0EC24994F9D2}" type="pres">
      <dgm:prSet presAssocID="{9896CC98-3CFA-4AB1-AA41-6098C2AFB104}" presName="node" presStyleLbl="node1" presStyleIdx="0" presStyleCnt="3" custScaleX="78208" custScaleY="76839" custLinFactNeighborX="26667" custLinFactNeighborY="-68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423B-FAAC-472A-B029-C34BA0C72E5D}" type="pres">
      <dgm:prSet presAssocID="{C1C2A5F0-DE26-414A-9B0C-23303AC8F3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3030486-99D8-4891-BBD2-9891CF9BB316}" type="pres">
      <dgm:prSet presAssocID="{C1C2A5F0-DE26-414A-9B0C-23303AC8F3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18A6113-A8E9-45DC-B320-756CB5849EA0}" type="pres">
      <dgm:prSet presAssocID="{BD57DCFE-DD92-4F70-B906-50A7A2E7AD0C}" presName="node" presStyleLbl="node1" presStyleIdx="1" presStyleCnt="3" custScaleX="71264" custScaleY="80774" custLinFactNeighborX="1676" custLinFactNeighborY="-75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4EAC9-1C17-4B6E-85E2-FD6224DC8DBA}" type="pres">
      <dgm:prSet presAssocID="{F6FA983F-8769-4A6C-A9C2-990BD99FA42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EBE5207-C332-455C-B6F3-7DC62B85B9A3}" type="pres">
      <dgm:prSet presAssocID="{F6FA983F-8769-4A6C-A9C2-990BD99FA42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7ABF447-64A8-44ED-BBBF-AAB95739C846}" type="pres">
      <dgm:prSet presAssocID="{AA9E2EE1-FED6-4527-A677-ED3AE1B6C191}" presName="node" presStyleLbl="node1" presStyleIdx="2" presStyleCnt="3" custScaleX="94782" custScaleY="77030" custLinFactNeighborX="-59" custLinFactNeighborY="-62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907D9-1042-477B-8EE9-63C1406F09E3}" type="presOf" srcId="{AA9E2EE1-FED6-4527-A677-ED3AE1B6C191}" destId="{07ABF447-64A8-44ED-BBBF-AAB95739C846}" srcOrd="0" destOrd="0" presId="urn:microsoft.com/office/officeart/2005/8/layout/process1"/>
    <dgm:cxn modelId="{C48E8858-7C87-4593-936D-63B207001F99}" type="presOf" srcId="{C1C2A5F0-DE26-414A-9B0C-23303AC8F383}" destId="{10B8423B-FAAC-472A-B029-C34BA0C72E5D}" srcOrd="0" destOrd="0" presId="urn:microsoft.com/office/officeart/2005/8/layout/process1"/>
    <dgm:cxn modelId="{89EB094F-0F46-4AA4-92FA-73D6B6AFCB94}" type="presOf" srcId="{BD57DCFE-DD92-4F70-B906-50A7A2E7AD0C}" destId="{118A6113-A8E9-45DC-B320-756CB5849EA0}" srcOrd="0" destOrd="0" presId="urn:microsoft.com/office/officeart/2005/8/layout/process1"/>
    <dgm:cxn modelId="{02F93067-80FB-483F-9878-A43B537FC3E6}" type="presOf" srcId="{0F0BF576-D985-4228-BDC6-085DDB9CB05F}" destId="{91196999-2A44-4EE2-82E9-6F7655000F2F}" srcOrd="0" destOrd="0" presId="urn:microsoft.com/office/officeart/2005/8/layout/process1"/>
    <dgm:cxn modelId="{0CFB66EF-6681-4345-ACED-DBFA4DF5542F}" type="presOf" srcId="{F6FA983F-8769-4A6C-A9C2-990BD99FA426}" destId="{7EBE5207-C332-455C-B6F3-7DC62B85B9A3}" srcOrd="1" destOrd="0" presId="urn:microsoft.com/office/officeart/2005/8/layout/process1"/>
    <dgm:cxn modelId="{444EDEBB-78ED-4CFB-99ED-772F1724B70A}" type="presOf" srcId="{C1C2A5F0-DE26-414A-9B0C-23303AC8F383}" destId="{A3030486-99D8-4891-BBD2-9891CF9BB316}" srcOrd="1" destOrd="0" presId="urn:microsoft.com/office/officeart/2005/8/layout/process1"/>
    <dgm:cxn modelId="{1222DF07-C253-44B9-AFDE-BED380A78E07}" srcId="{0F0BF576-D985-4228-BDC6-085DDB9CB05F}" destId="{9896CC98-3CFA-4AB1-AA41-6098C2AFB104}" srcOrd="0" destOrd="0" parTransId="{94BE57A5-0069-49BE-9788-2424F7E877F6}" sibTransId="{C1C2A5F0-DE26-414A-9B0C-23303AC8F383}"/>
    <dgm:cxn modelId="{AFF0A510-B3F4-4725-A0EA-5EF0D17F508A}" srcId="{0F0BF576-D985-4228-BDC6-085DDB9CB05F}" destId="{BD57DCFE-DD92-4F70-B906-50A7A2E7AD0C}" srcOrd="1" destOrd="0" parTransId="{6ABA2970-66D1-4739-BA2D-1505717DBC98}" sibTransId="{F6FA983F-8769-4A6C-A9C2-990BD99FA426}"/>
    <dgm:cxn modelId="{7AC78077-1380-4C87-98F3-CEDEFAC7AA3D}" type="presOf" srcId="{9896CC98-3CFA-4AB1-AA41-6098C2AFB104}" destId="{F8DFDB5C-437D-4841-9F18-0EC24994F9D2}" srcOrd="0" destOrd="0" presId="urn:microsoft.com/office/officeart/2005/8/layout/process1"/>
    <dgm:cxn modelId="{C2D4EF28-7E2D-4990-8E79-AD84F66C9FAD}" srcId="{0F0BF576-D985-4228-BDC6-085DDB9CB05F}" destId="{AA9E2EE1-FED6-4527-A677-ED3AE1B6C191}" srcOrd="2" destOrd="0" parTransId="{DC5204F2-3244-4291-84B6-C683814CA8C6}" sibTransId="{8DBAE279-8C02-4928-A8DD-BB21B3FA738B}"/>
    <dgm:cxn modelId="{018FCFFA-E9E2-423B-81A3-46C13E929334}" type="presOf" srcId="{F6FA983F-8769-4A6C-A9C2-990BD99FA426}" destId="{B7B4EAC9-1C17-4B6E-85E2-FD6224DC8DBA}" srcOrd="0" destOrd="0" presId="urn:microsoft.com/office/officeart/2005/8/layout/process1"/>
    <dgm:cxn modelId="{CC76BCB0-D7AC-4FAD-B970-0254386FF044}" type="presParOf" srcId="{91196999-2A44-4EE2-82E9-6F7655000F2F}" destId="{F8DFDB5C-437D-4841-9F18-0EC24994F9D2}" srcOrd="0" destOrd="0" presId="urn:microsoft.com/office/officeart/2005/8/layout/process1"/>
    <dgm:cxn modelId="{BAEA6157-5CF0-43AD-98D6-91235563C182}" type="presParOf" srcId="{91196999-2A44-4EE2-82E9-6F7655000F2F}" destId="{10B8423B-FAAC-472A-B029-C34BA0C72E5D}" srcOrd="1" destOrd="0" presId="urn:microsoft.com/office/officeart/2005/8/layout/process1"/>
    <dgm:cxn modelId="{29425246-1E21-43CA-9876-FAFD5B85028C}" type="presParOf" srcId="{10B8423B-FAAC-472A-B029-C34BA0C72E5D}" destId="{A3030486-99D8-4891-BBD2-9891CF9BB316}" srcOrd="0" destOrd="0" presId="urn:microsoft.com/office/officeart/2005/8/layout/process1"/>
    <dgm:cxn modelId="{B73DB52A-723E-479A-878C-300110EB99B2}" type="presParOf" srcId="{91196999-2A44-4EE2-82E9-6F7655000F2F}" destId="{118A6113-A8E9-45DC-B320-756CB5849EA0}" srcOrd="2" destOrd="0" presId="urn:microsoft.com/office/officeart/2005/8/layout/process1"/>
    <dgm:cxn modelId="{5212CB65-78A9-43E5-9AA9-7D0C9B9B909F}" type="presParOf" srcId="{91196999-2A44-4EE2-82E9-6F7655000F2F}" destId="{B7B4EAC9-1C17-4B6E-85E2-FD6224DC8DBA}" srcOrd="3" destOrd="0" presId="urn:microsoft.com/office/officeart/2005/8/layout/process1"/>
    <dgm:cxn modelId="{8AA75E93-E623-47A3-84DA-F455D0AD0D19}" type="presParOf" srcId="{B7B4EAC9-1C17-4B6E-85E2-FD6224DC8DBA}" destId="{7EBE5207-C332-455C-B6F3-7DC62B85B9A3}" srcOrd="0" destOrd="0" presId="urn:microsoft.com/office/officeart/2005/8/layout/process1"/>
    <dgm:cxn modelId="{15CF0EED-24D1-49D1-8544-2C777E417FF2}" type="presParOf" srcId="{91196999-2A44-4EE2-82E9-6F7655000F2F}" destId="{07ABF447-64A8-44ED-BBBF-AAB95739C8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29C29-B7BE-480C-9D85-BA4D67B04E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C6633F0-408E-42F7-BEC7-B8F107BAA2FF}">
      <dgm:prSet phldrT="[Text]"/>
      <dgm:spPr/>
      <dgm:t>
        <a:bodyPr/>
        <a:lstStyle/>
        <a:p>
          <a:r>
            <a:rPr lang="fa-IR" dirty="0" smtClean="0"/>
            <a:t>مواد کنتراست منفی مانند نانوذرات اکسید آهن </a:t>
          </a:r>
          <a:endParaRPr lang="en-US" dirty="0"/>
        </a:p>
      </dgm:t>
    </dgm:pt>
    <dgm:pt modelId="{421725D2-4C7A-46DB-A50B-A0F414943AFF}" type="parTrans" cxnId="{8EFE6C55-3029-42EA-84EB-7286724B1CE4}">
      <dgm:prSet/>
      <dgm:spPr/>
      <dgm:t>
        <a:bodyPr/>
        <a:lstStyle/>
        <a:p>
          <a:endParaRPr lang="en-US"/>
        </a:p>
      </dgm:t>
    </dgm:pt>
    <dgm:pt modelId="{857CBB6C-0B0C-46CF-B154-FE5396A669CC}" type="sibTrans" cxnId="{8EFE6C55-3029-42EA-84EB-7286724B1CE4}">
      <dgm:prSet/>
      <dgm:spPr/>
      <dgm:t>
        <a:bodyPr/>
        <a:lstStyle/>
        <a:p>
          <a:endParaRPr lang="en-US"/>
        </a:p>
      </dgm:t>
    </dgm:pt>
    <dgm:pt modelId="{5F5AFEC2-3D77-47A3-B654-D150782E0197}">
      <dgm:prSet phldrT="[Text]"/>
      <dgm:spPr/>
      <dgm:t>
        <a:bodyPr/>
        <a:lstStyle/>
        <a:p>
          <a:pPr rtl="1"/>
          <a:r>
            <a:rPr lang="fa-IR" dirty="0" smtClean="0"/>
            <a:t>اثر بر روی زمان آسایش </a:t>
          </a:r>
          <a:r>
            <a:rPr lang="en-US" dirty="0" smtClean="0"/>
            <a:t>T2</a:t>
          </a:r>
          <a:endParaRPr lang="en-US" dirty="0"/>
        </a:p>
      </dgm:t>
    </dgm:pt>
    <dgm:pt modelId="{9D48C69D-A398-43D0-A28D-BAB0BB1CC414}" type="parTrans" cxnId="{9D3899FF-607B-4704-80F6-6B0B5F29EBA6}">
      <dgm:prSet/>
      <dgm:spPr/>
      <dgm:t>
        <a:bodyPr/>
        <a:lstStyle/>
        <a:p>
          <a:endParaRPr lang="en-US"/>
        </a:p>
      </dgm:t>
    </dgm:pt>
    <dgm:pt modelId="{0855332D-5492-4D4E-B534-2BA96A76975B}" type="sibTrans" cxnId="{9D3899FF-607B-4704-80F6-6B0B5F29EBA6}">
      <dgm:prSet/>
      <dgm:spPr/>
      <dgm:t>
        <a:bodyPr/>
        <a:lstStyle/>
        <a:p>
          <a:endParaRPr lang="en-US"/>
        </a:p>
      </dgm:t>
    </dgm:pt>
    <dgm:pt modelId="{9A788680-3636-433A-9379-5FC1B37E68D6}">
      <dgm:prSet phldrT="[Text]"/>
      <dgm:spPr/>
      <dgm:t>
        <a:bodyPr/>
        <a:lstStyle/>
        <a:p>
          <a:r>
            <a:rPr lang="fa-IR" dirty="0" smtClean="0"/>
            <a:t>باعث کاهش سیگنال</a:t>
          </a:r>
        </a:p>
        <a:p>
          <a:r>
            <a:rPr lang="fa-IR" dirty="0" smtClean="0"/>
            <a:t>تصویر تیره تر </a:t>
          </a:r>
          <a:endParaRPr lang="en-US" dirty="0"/>
        </a:p>
      </dgm:t>
    </dgm:pt>
    <dgm:pt modelId="{6E7A51D6-68A4-479C-A36E-7732F5793439}" type="parTrans" cxnId="{79051E3C-4ED3-48BC-931B-C7FDEB626367}">
      <dgm:prSet/>
      <dgm:spPr/>
      <dgm:t>
        <a:bodyPr/>
        <a:lstStyle/>
        <a:p>
          <a:endParaRPr lang="en-US"/>
        </a:p>
      </dgm:t>
    </dgm:pt>
    <dgm:pt modelId="{4E554DCD-054E-4785-8FAB-FB4FAA7126C0}" type="sibTrans" cxnId="{79051E3C-4ED3-48BC-931B-C7FDEB626367}">
      <dgm:prSet/>
      <dgm:spPr/>
      <dgm:t>
        <a:bodyPr/>
        <a:lstStyle/>
        <a:p>
          <a:endParaRPr lang="en-US"/>
        </a:p>
      </dgm:t>
    </dgm:pt>
    <dgm:pt modelId="{7378BA60-9284-4008-9696-24451E05ED6D}" type="pres">
      <dgm:prSet presAssocID="{7F929C29-B7BE-480C-9D85-BA4D67B04E58}" presName="Name0" presStyleCnt="0">
        <dgm:presLayoutVars>
          <dgm:dir/>
          <dgm:resizeHandles val="exact"/>
        </dgm:presLayoutVars>
      </dgm:prSet>
      <dgm:spPr/>
    </dgm:pt>
    <dgm:pt modelId="{FDD16899-329B-46F5-BBDE-8C57D5B2F50B}" type="pres">
      <dgm:prSet presAssocID="{5C6633F0-408E-42F7-BEC7-B8F107BAA2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DA1A8-2AEB-498A-B09B-2B21BF0DD461}" type="pres">
      <dgm:prSet presAssocID="{857CBB6C-0B0C-46CF-B154-FE5396A669C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872781B-1806-4B78-B5CA-5BF7A09714A1}" type="pres">
      <dgm:prSet presAssocID="{857CBB6C-0B0C-46CF-B154-FE5396A669C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8906263-F2D6-4F74-8520-E0011560C007}" type="pres">
      <dgm:prSet presAssocID="{5F5AFEC2-3D77-47A3-B654-D150782E0197}" presName="node" presStyleLbl="node1" presStyleIdx="1" presStyleCnt="3" custScaleX="77126" custScaleY="86456" custLinFactNeighborX="-25219" custLinFactNeighborY="-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B1A39-D41E-4115-B6DF-05534268E579}" type="pres">
      <dgm:prSet presAssocID="{0855332D-5492-4D4E-B534-2BA96A7697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4604C2-34E4-418A-BC2D-D7DB5E48113F}" type="pres">
      <dgm:prSet presAssocID="{0855332D-5492-4D4E-B534-2BA96A7697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05ED538-54EB-4663-BBB2-DD871E217261}" type="pres">
      <dgm:prSet presAssocID="{9A788680-3636-433A-9379-5FC1B37E68D6}" presName="node" presStyleLbl="node1" presStyleIdx="2" presStyleCnt="3" custScaleX="116889" custScaleY="120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AE3AB-9BBD-459E-ACC8-2263998B3C96}" type="presOf" srcId="{0855332D-5492-4D4E-B534-2BA96A76975B}" destId="{CB4604C2-34E4-418A-BC2D-D7DB5E48113F}" srcOrd="1" destOrd="0" presId="urn:microsoft.com/office/officeart/2005/8/layout/process1"/>
    <dgm:cxn modelId="{0D27C014-3F60-4CA8-8863-8A119EE90998}" type="presOf" srcId="{857CBB6C-0B0C-46CF-B154-FE5396A669CC}" destId="{4872781B-1806-4B78-B5CA-5BF7A09714A1}" srcOrd="1" destOrd="0" presId="urn:microsoft.com/office/officeart/2005/8/layout/process1"/>
    <dgm:cxn modelId="{8EFE6C55-3029-42EA-84EB-7286724B1CE4}" srcId="{7F929C29-B7BE-480C-9D85-BA4D67B04E58}" destId="{5C6633F0-408E-42F7-BEC7-B8F107BAA2FF}" srcOrd="0" destOrd="0" parTransId="{421725D2-4C7A-46DB-A50B-A0F414943AFF}" sibTransId="{857CBB6C-0B0C-46CF-B154-FE5396A669CC}"/>
    <dgm:cxn modelId="{E62D013D-AB04-4A9B-9636-FE540A8621A7}" type="presOf" srcId="{857CBB6C-0B0C-46CF-B154-FE5396A669CC}" destId="{705DA1A8-2AEB-498A-B09B-2B21BF0DD461}" srcOrd="0" destOrd="0" presId="urn:microsoft.com/office/officeart/2005/8/layout/process1"/>
    <dgm:cxn modelId="{A04D118A-9C5F-4410-B330-9A9688871F29}" type="presOf" srcId="{9A788680-3636-433A-9379-5FC1B37E68D6}" destId="{B05ED538-54EB-4663-BBB2-DD871E217261}" srcOrd="0" destOrd="0" presId="urn:microsoft.com/office/officeart/2005/8/layout/process1"/>
    <dgm:cxn modelId="{8BDA71EF-BF2E-4945-BCF9-9554D99C31F0}" type="presOf" srcId="{7F929C29-B7BE-480C-9D85-BA4D67B04E58}" destId="{7378BA60-9284-4008-9696-24451E05ED6D}" srcOrd="0" destOrd="0" presId="urn:microsoft.com/office/officeart/2005/8/layout/process1"/>
    <dgm:cxn modelId="{C2B6DD75-FD8B-43DF-A572-618587BE80D9}" type="presOf" srcId="{5F5AFEC2-3D77-47A3-B654-D150782E0197}" destId="{B8906263-F2D6-4F74-8520-E0011560C007}" srcOrd="0" destOrd="0" presId="urn:microsoft.com/office/officeart/2005/8/layout/process1"/>
    <dgm:cxn modelId="{7925D20F-796D-410A-BDD0-DAF716FDAC01}" type="presOf" srcId="{0855332D-5492-4D4E-B534-2BA96A76975B}" destId="{028B1A39-D41E-4115-B6DF-05534268E579}" srcOrd="0" destOrd="0" presId="urn:microsoft.com/office/officeart/2005/8/layout/process1"/>
    <dgm:cxn modelId="{79051E3C-4ED3-48BC-931B-C7FDEB626367}" srcId="{7F929C29-B7BE-480C-9D85-BA4D67B04E58}" destId="{9A788680-3636-433A-9379-5FC1B37E68D6}" srcOrd="2" destOrd="0" parTransId="{6E7A51D6-68A4-479C-A36E-7732F5793439}" sibTransId="{4E554DCD-054E-4785-8FAB-FB4FAA7126C0}"/>
    <dgm:cxn modelId="{D9AFDBAF-DBED-49D5-A737-9EB2A0E40B21}" type="presOf" srcId="{5C6633F0-408E-42F7-BEC7-B8F107BAA2FF}" destId="{FDD16899-329B-46F5-BBDE-8C57D5B2F50B}" srcOrd="0" destOrd="0" presId="urn:microsoft.com/office/officeart/2005/8/layout/process1"/>
    <dgm:cxn modelId="{9D3899FF-607B-4704-80F6-6B0B5F29EBA6}" srcId="{7F929C29-B7BE-480C-9D85-BA4D67B04E58}" destId="{5F5AFEC2-3D77-47A3-B654-D150782E0197}" srcOrd="1" destOrd="0" parTransId="{9D48C69D-A398-43D0-A28D-BAB0BB1CC414}" sibTransId="{0855332D-5492-4D4E-B534-2BA96A76975B}"/>
    <dgm:cxn modelId="{38F6F768-D4D4-481A-9AA2-98805C433922}" type="presParOf" srcId="{7378BA60-9284-4008-9696-24451E05ED6D}" destId="{FDD16899-329B-46F5-BBDE-8C57D5B2F50B}" srcOrd="0" destOrd="0" presId="urn:microsoft.com/office/officeart/2005/8/layout/process1"/>
    <dgm:cxn modelId="{F5427A62-298F-483B-AAB3-BA3C74E1A204}" type="presParOf" srcId="{7378BA60-9284-4008-9696-24451E05ED6D}" destId="{705DA1A8-2AEB-498A-B09B-2B21BF0DD461}" srcOrd="1" destOrd="0" presId="urn:microsoft.com/office/officeart/2005/8/layout/process1"/>
    <dgm:cxn modelId="{5C297ACF-E154-4FB5-BECB-D63BF4860EC6}" type="presParOf" srcId="{705DA1A8-2AEB-498A-B09B-2B21BF0DD461}" destId="{4872781B-1806-4B78-B5CA-5BF7A09714A1}" srcOrd="0" destOrd="0" presId="urn:microsoft.com/office/officeart/2005/8/layout/process1"/>
    <dgm:cxn modelId="{7C2F03EE-D0C3-4E83-980F-E1370BFAA17D}" type="presParOf" srcId="{7378BA60-9284-4008-9696-24451E05ED6D}" destId="{B8906263-F2D6-4F74-8520-E0011560C007}" srcOrd="2" destOrd="0" presId="urn:microsoft.com/office/officeart/2005/8/layout/process1"/>
    <dgm:cxn modelId="{1A96F2A0-BE2E-4357-8D61-D87825069E72}" type="presParOf" srcId="{7378BA60-9284-4008-9696-24451E05ED6D}" destId="{028B1A39-D41E-4115-B6DF-05534268E579}" srcOrd="3" destOrd="0" presId="urn:microsoft.com/office/officeart/2005/8/layout/process1"/>
    <dgm:cxn modelId="{AD851D92-0285-40B9-9084-29361D0A1005}" type="presParOf" srcId="{028B1A39-D41E-4115-B6DF-05534268E579}" destId="{CB4604C2-34E4-418A-BC2D-D7DB5E48113F}" srcOrd="0" destOrd="0" presId="urn:microsoft.com/office/officeart/2005/8/layout/process1"/>
    <dgm:cxn modelId="{0BDA0E5B-390B-4A5B-9612-F595C0A140FB}" type="presParOf" srcId="{7378BA60-9284-4008-9696-24451E05ED6D}" destId="{B05ED538-54EB-4663-BBB2-DD871E2172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FDB5C-437D-4841-9F18-0EC24994F9D2}">
      <dsp:nvSpPr>
        <dsp:cNvPr id="0" name=""/>
        <dsp:cNvSpPr/>
      </dsp:nvSpPr>
      <dsp:spPr>
        <a:xfrm>
          <a:off x="370219" y="0"/>
          <a:ext cx="2675517" cy="1577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مواد کنتراست مثبت مانند گادولینیوم چیلیت ها  </a:t>
          </a:r>
          <a:endParaRPr lang="en-US" sz="2800" kern="1200" dirty="0"/>
        </a:p>
      </dsp:txBody>
      <dsp:txXfrm>
        <a:off x="416414" y="46195"/>
        <a:ext cx="2583127" cy="1484819"/>
      </dsp:txXfrm>
    </dsp:sp>
    <dsp:sp modelId="{10B8423B-FAAC-472A-B029-C34BA0C72E5D}">
      <dsp:nvSpPr>
        <dsp:cNvPr id="0" name=""/>
        <dsp:cNvSpPr/>
      </dsp:nvSpPr>
      <dsp:spPr>
        <a:xfrm rot="38745">
          <a:off x="3302327" y="385433"/>
          <a:ext cx="544043" cy="848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3302332" y="554196"/>
        <a:ext cx="380830" cy="509048"/>
      </dsp:txXfrm>
    </dsp:sp>
    <dsp:sp modelId="{118A6113-A8E9-45DC-B320-756CB5849EA0}">
      <dsp:nvSpPr>
        <dsp:cNvPr id="0" name=""/>
        <dsp:cNvSpPr/>
      </dsp:nvSpPr>
      <dsp:spPr>
        <a:xfrm>
          <a:off x="4072168" y="0"/>
          <a:ext cx="2437961" cy="1657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اثر بر روی زمان آسایش </a:t>
          </a:r>
          <a:r>
            <a:rPr lang="en-US" sz="2800" kern="1200" dirty="0" smtClean="0"/>
            <a:t>T1</a:t>
          </a:r>
          <a:endParaRPr lang="en-US" sz="2800" kern="1200" dirty="0"/>
        </a:p>
      </dsp:txBody>
      <dsp:txXfrm>
        <a:off x="4120729" y="48561"/>
        <a:ext cx="2340839" cy="1560858"/>
      </dsp:txXfrm>
    </dsp:sp>
    <dsp:sp modelId="{B7B4EAC9-1C17-4B6E-85E2-FD6224DC8DBA}">
      <dsp:nvSpPr>
        <dsp:cNvPr id="0" name=""/>
        <dsp:cNvSpPr/>
      </dsp:nvSpPr>
      <dsp:spPr>
        <a:xfrm rot="21568436">
          <a:off x="6846281" y="387231"/>
          <a:ext cx="712704" cy="848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6846286" y="557896"/>
        <a:ext cx="498893" cy="509048"/>
      </dsp:txXfrm>
    </dsp:sp>
    <dsp:sp modelId="{07ABF447-64A8-44ED-BBBF-AAB95739C846}">
      <dsp:nvSpPr>
        <dsp:cNvPr id="0" name=""/>
        <dsp:cNvSpPr/>
      </dsp:nvSpPr>
      <dsp:spPr>
        <a:xfrm>
          <a:off x="7854798" y="0"/>
          <a:ext cx="3242518" cy="158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باعث افزایش سیگنال تصویر روشن تر </a:t>
          </a:r>
          <a:endParaRPr lang="en-US" sz="2800" kern="1200" dirty="0"/>
        </a:p>
      </dsp:txBody>
      <dsp:txXfrm>
        <a:off x="7901108" y="46310"/>
        <a:ext cx="3149898" cy="1488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6899-329B-46F5-BBDE-8C57D5B2F50B}">
      <dsp:nvSpPr>
        <dsp:cNvPr id="0" name=""/>
        <dsp:cNvSpPr/>
      </dsp:nvSpPr>
      <dsp:spPr>
        <a:xfrm>
          <a:off x="11063" y="87490"/>
          <a:ext cx="2923560" cy="175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مواد کنتراست منفی مانند نانوذرات اکسید آهن </a:t>
          </a:r>
          <a:endParaRPr lang="en-US" sz="2900" kern="1200" dirty="0"/>
        </a:p>
      </dsp:txBody>
      <dsp:txXfrm>
        <a:off x="62440" y="138867"/>
        <a:ext cx="2820806" cy="1651382"/>
      </dsp:txXfrm>
    </dsp:sp>
    <dsp:sp modelId="{705DA1A8-2AEB-498A-B09B-2B21BF0DD461}">
      <dsp:nvSpPr>
        <dsp:cNvPr id="0" name=""/>
        <dsp:cNvSpPr/>
      </dsp:nvSpPr>
      <dsp:spPr>
        <a:xfrm rot="21572093">
          <a:off x="3153243" y="586513"/>
          <a:ext cx="463504" cy="725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153245" y="732086"/>
        <a:ext cx="324453" cy="435025"/>
      </dsp:txXfrm>
    </dsp:sp>
    <dsp:sp modelId="{B8906263-F2D6-4F74-8520-E0011560C007}">
      <dsp:nvSpPr>
        <dsp:cNvPr id="0" name=""/>
        <dsp:cNvSpPr/>
      </dsp:nvSpPr>
      <dsp:spPr>
        <a:xfrm>
          <a:off x="3809131" y="178161"/>
          <a:ext cx="2254825" cy="1516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اثر بر روی زمان آسایش </a:t>
          </a:r>
          <a:r>
            <a:rPr lang="en-US" sz="2900" kern="1200" dirty="0" smtClean="0"/>
            <a:t>T2</a:t>
          </a:r>
          <a:endParaRPr lang="en-US" sz="2900" kern="1200" dirty="0"/>
        </a:p>
      </dsp:txBody>
      <dsp:txXfrm>
        <a:off x="3853549" y="222579"/>
        <a:ext cx="2165989" cy="1427720"/>
      </dsp:txXfrm>
    </dsp:sp>
    <dsp:sp modelId="{028B1A39-D41E-4115-B6DF-05534268E579}">
      <dsp:nvSpPr>
        <dsp:cNvPr id="0" name=""/>
        <dsp:cNvSpPr/>
      </dsp:nvSpPr>
      <dsp:spPr>
        <a:xfrm rot="22478">
          <a:off x="6430034" y="586220"/>
          <a:ext cx="776117" cy="725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430036" y="730518"/>
        <a:ext cx="558604" cy="435025"/>
      </dsp:txXfrm>
    </dsp:sp>
    <dsp:sp modelId="{B05ED538-54EB-4663-BBB2-DD871E217261}">
      <dsp:nvSpPr>
        <dsp:cNvPr id="0" name=""/>
        <dsp:cNvSpPr/>
      </dsp:nvSpPr>
      <dsp:spPr>
        <a:xfrm>
          <a:off x="7528298" y="-88888"/>
          <a:ext cx="3417321" cy="2106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باعث کاهش سیگنال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تصویر تیره تر </a:t>
          </a:r>
          <a:endParaRPr lang="en-US" sz="2900" kern="1200" dirty="0"/>
        </a:p>
      </dsp:txBody>
      <dsp:txXfrm>
        <a:off x="7590007" y="-27179"/>
        <a:ext cx="3293903" cy="1983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8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86DF357-EE05-4F03-9D9E-0097760AA5C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A1AC13-AF8B-49D3-8FD8-86166B9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295729"/>
            <a:ext cx="9379131" cy="2512785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Asialoglycoprotein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 targeted optical and magnetic resonance imaging and therapy of liver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pullulan stabilized multi‑functional iron oxide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 probe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64" y="3775164"/>
            <a:ext cx="7743825" cy="111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10" y="2960028"/>
            <a:ext cx="3409406" cy="6244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07461" y="3796800"/>
            <a:ext cx="1528355" cy="496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IF</a:t>
            </a:r>
            <a:r>
              <a:rPr lang="en-US" b="1" dirty="0" smtClean="0"/>
              <a:t>:</a:t>
            </a:r>
            <a:r>
              <a:rPr lang="en-US" dirty="0"/>
              <a:t> 4.379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7463" y="5172891"/>
            <a:ext cx="2220686" cy="7053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 Black" panose="020B0A04020102020204" pitchFamily="34" charset="0"/>
              </a:rPr>
              <a:t>Presented by: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Sahba </a:t>
            </a:r>
            <a:r>
              <a:rPr lang="en-US" dirty="0" err="1">
                <a:latin typeface="Arial Black" panose="020B0A04020102020204" pitchFamily="34" charset="0"/>
              </a:rPr>
              <a:t>M</a:t>
            </a:r>
            <a:r>
              <a:rPr lang="en-US" dirty="0" err="1" smtClean="0">
                <a:latin typeface="Arial Black" panose="020B0A04020102020204" pitchFamily="34" charset="0"/>
              </a:rPr>
              <a:t>ofazal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08069"/>
            <a:ext cx="8825659" cy="387966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study,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hepatocyte-specific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pullulan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SPIONs with hydrodynamic size of 80 nm were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synthesized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theranostic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application of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synthesized P-SPIONs showed excellent magnetic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relaxivity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enabling high contrast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MRI.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generation capacity of P-SPIONs under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alternating current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magnetic hyperthermia based therapeutic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Moreover, P-SPIONs were further conjugated with an NIR emitting dye Atto-700 (PSPION-AT) to impart dual imaging capability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93" y="888273"/>
            <a:ext cx="5938178" cy="1018903"/>
          </a:xfrm>
        </p:spPr>
        <p:txBody>
          <a:bodyPr/>
          <a:lstStyle/>
          <a:p>
            <a:r>
              <a:rPr lang="en-US" dirty="0" smtClean="0">
                <a:cs typeface="B Nazanin" panose="00000400000000000000" pitchFamily="2" charset="-78"/>
              </a:rPr>
              <a:t>3.Materials </a:t>
            </a:r>
            <a:r>
              <a:rPr lang="en-US" dirty="0">
                <a:cs typeface="B Nazanin" panose="00000400000000000000" pitchFamily="2" charset="-78"/>
              </a:rPr>
              <a:t>and </a:t>
            </a:r>
            <a:r>
              <a:rPr lang="en-US" dirty="0" smtClean="0">
                <a:cs typeface="B Nazanin" panose="00000400000000000000" pitchFamily="2" charset="-78"/>
              </a:rPr>
              <a:t>methods</a:t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en-US" dirty="0" smtClean="0">
                <a:cs typeface="B Nazanin" panose="00000400000000000000" pitchFamily="2" charset="-78"/>
              </a:rPr>
              <a:t>   </a:t>
            </a:r>
            <a:r>
              <a:rPr lang="en-US" sz="2400" dirty="0" smtClean="0"/>
              <a:t>Synthesis </a:t>
            </a:r>
            <a:r>
              <a:rPr lang="en-US" sz="2400" dirty="0"/>
              <a:t>of </a:t>
            </a:r>
            <a:r>
              <a:rPr lang="en-US" sz="2400" dirty="0" smtClean="0"/>
              <a:t>P‑SPIONs</a:t>
            </a: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42754"/>
            <a:ext cx="8825659" cy="3866606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 consisting of FeCl3 and FeCl2 with a molar ratio of 2:1 was mixed under N2 protection, followed by gradual addition of 1 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under vigorous stirring to obtain black Fe3O4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(SPIONs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 prepared SPIONs were re-dispersed in 1.2% pullulan to make the nanoparticles more stable, biocompatible and hepatocyte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preparation of PSPION-AT, 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1.3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concentrated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dye was added to 10 ml of 1.2 mg/ mL P-SPIONs and ultra-sonicated for 6 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4377"/>
            <a:ext cx="8825659" cy="424542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size of P-SPIONs was determined using transmission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microscopy at 100 kV (TEM, JEM-2010, Hitachi-JEOL, Tokyo,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Japan).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X’Pert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 X-ray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diffraction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(XRD), phase and crystalline properties were investigated. Crystal structure was determined from the position and intensities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diffraction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peaks observed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diffraction angle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2θ=10–80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°.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conjugation of SPIONs to pullulan was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Fourier transform infrared spectroscopy (FTIR) on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Nicolet 5700 FTIR spectrometer (USA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Term gravimetric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(TGA) was used to evaluate the thermal decomposition properties of the prepared materials.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690" y="888274"/>
            <a:ext cx="5885927" cy="831546"/>
          </a:xfrm>
        </p:spPr>
        <p:txBody>
          <a:bodyPr/>
          <a:lstStyle/>
          <a:p>
            <a:r>
              <a:rPr lang="en-US" dirty="0" smtClean="0">
                <a:cs typeface="B Nazanin" panose="00000400000000000000" pitchFamily="2" charset="-78"/>
              </a:rPr>
              <a:t>3.Materials </a:t>
            </a:r>
            <a:r>
              <a:rPr lang="en-US" dirty="0">
                <a:cs typeface="B Nazanin" panose="00000400000000000000" pitchFamily="2" charset="-78"/>
              </a:rPr>
              <a:t>and </a:t>
            </a:r>
            <a:r>
              <a:rPr lang="en-US" dirty="0" smtClean="0">
                <a:cs typeface="B Nazanin" panose="00000400000000000000" pitchFamily="2" charset="-78"/>
              </a:rPr>
              <a:t>methods</a:t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en-US" dirty="0" smtClean="0">
                <a:cs typeface="B Nazanin" panose="00000400000000000000" pitchFamily="2" charset="-78"/>
              </a:rPr>
              <a:t>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Physio‑chemical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32" y="509451"/>
            <a:ext cx="5938177" cy="877085"/>
          </a:xfrm>
        </p:spPr>
        <p:txBody>
          <a:bodyPr/>
          <a:lstStyle/>
          <a:p>
            <a:r>
              <a:rPr lang="en-US" dirty="0" smtClean="0"/>
              <a:t>3.Materials </a:t>
            </a:r>
            <a:r>
              <a:rPr lang="en-US" dirty="0"/>
              <a:t>and methods</a:t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sz="2400" dirty="0" smtClean="0"/>
              <a:t>Magnetic </a:t>
            </a:r>
            <a:r>
              <a:rPr lang="en-US" sz="2400" dirty="0"/>
              <a:t>property of </a:t>
            </a:r>
            <a:r>
              <a:rPr lang="en-US" sz="2400" dirty="0" smtClean="0"/>
              <a:t>P‑SPIONs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2377441"/>
            <a:ext cx="11377748" cy="448055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Magnetic properties of solid P-SPIONs was measured with a Lakeshore model 7410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vibrating sample magnetometer (VSM).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magnetic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relaxtivity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measurements, homogeneous solutions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concentrations of phantoms ranging from 0 to 0.45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 were scanned using a 12 channel RF coil of 1.5 Tesla whole body MRI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scanner.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relaxation time,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T1 of the samples was measured using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recovery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MRI sequence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 =4000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changing the inversion time (TI) from 50 to 3000 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relaxometric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 of 2000 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varying TE of 15 to 120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T1 and T2 relaxation times were calculated from the resulting MRI pixel intensity maps with respect to each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concentration.</a:t>
            </a:r>
          </a:p>
          <a:p>
            <a:pPr marL="0" indent="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0077"/>
            <a:ext cx="5839096" cy="932963"/>
          </a:xfrm>
        </p:spPr>
        <p:txBody>
          <a:bodyPr/>
          <a:lstStyle/>
          <a:p>
            <a:r>
              <a:rPr lang="en-US" dirty="0"/>
              <a:t>3.Materials and methods</a:t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hyperthermia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16629"/>
            <a:ext cx="8825659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generation capacity of magnetic nanoparticles (P-SPIONs) was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Ambell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EASY HEAT laboratory induction system with a magnetic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frequency of 275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kHz.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was subjected to an alternating magnetic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(AMF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temperature of the nanoparticle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suspension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measured as a function of time.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was changed from 200 to 400 A in steps of 50 A at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frequency of 275 kHz.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recorded for 15 min using noncontact mode 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thermometer.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54" y="666206"/>
            <a:ext cx="5807549" cy="750692"/>
          </a:xfrm>
        </p:spPr>
        <p:txBody>
          <a:bodyPr/>
          <a:lstStyle/>
          <a:p>
            <a:r>
              <a:rPr lang="en-US" dirty="0"/>
              <a:t>3.Materials and methods</a:t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sz="2800" dirty="0" smtClean="0"/>
              <a:t> In </a:t>
            </a:r>
            <a:r>
              <a:rPr lang="en-US" sz="2800" dirty="0"/>
              <a:t>vitro cytotoxicity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Cytotoxicity of P-SPIONs on human hepatocellular carcinoma cells,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G2, and mouse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fibroblast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cells, L-929 was assessed by standard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MTT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assay.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concentrations of P-SPIONs (100,50 and 25 µg/mL), negative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controls were added to the cells and incubated for 24 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66" y="600891"/>
            <a:ext cx="5912051" cy="785645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3.Materials and </a:t>
            </a:r>
            <a:r>
              <a:rPr lang="en-US" dirty="0" smtClean="0">
                <a:solidFill>
                  <a:srgbClr val="EBEBEB"/>
                </a:solidFill>
              </a:rPr>
              <a:t>methods</a:t>
            </a:r>
            <a:br>
              <a:rPr lang="en-US" dirty="0" smtClean="0">
                <a:solidFill>
                  <a:srgbClr val="EBEBEB"/>
                </a:solidFill>
              </a:rPr>
            </a:br>
            <a:r>
              <a:rPr lang="en-US" dirty="0" smtClean="0">
                <a:solidFill>
                  <a:srgbClr val="EBEBEB"/>
                </a:solidFill>
              </a:rPr>
              <a:t>   </a:t>
            </a:r>
            <a:r>
              <a:rPr lang="en-US" sz="2400" dirty="0" smtClean="0"/>
              <a:t>Animal </a:t>
            </a:r>
            <a:r>
              <a:rPr lang="en-US" sz="2400" dirty="0"/>
              <a:t>model for liver </a:t>
            </a:r>
            <a:r>
              <a:rPr lang="en-US" sz="2400" dirty="0" smtClean="0"/>
              <a:t>fibrosis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1315"/>
            <a:ext cx="8825659" cy="433686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Wistar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rats (n=6) with an average body weight of 220 g were used for the development of hepatic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as per reported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CCl4 was dissolved in olive oil (1:1), and 1µL/g body weight of the mixture was injected intra-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peritoneally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twice a week for 6 weeks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 function tests (LFT) for the enzymes, aspartate aminotransferase (AST) and alanine transaminase (ALT)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development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optical imaging,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developed in male Swiss albino mice (n=6) by treating 1:7 ratio of CCl4:olive oil mixture intra-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peritoneally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the dosage of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/g body weight, every 5 days, for 4 weeks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44" y="418011"/>
            <a:ext cx="5768360" cy="998887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3.Materials and </a:t>
            </a:r>
            <a:r>
              <a:rPr lang="en-US" dirty="0" smtClean="0">
                <a:solidFill>
                  <a:srgbClr val="EBEBEB"/>
                </a:solidFill>
              </a:rPr>
              <a:t>methods</a:t>
            </a:r>
            <a:br>
              <a:rPr lang="en-US" dirty="0" smtClean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 </a:t>
            </a:r>
            <a:r>
              <a:rPr lang="en-US" sz="2800" dirty="0" smtClean="0">
                <a:solidFill>
                  <a:srgbClr val="EBEBEB"/>
                </a:solidFill>
              </a:rPr>
              <a:t>   </a:t>
            </a:r>
            <a:r>
              <a:rPr lang="en-US" sz="2800" dirty="0" smtClean="0"/>
              <a:t>In </a:t>
            </a:r>
            <a:r>
              <a:rPr lang="en-US" sz="2800" dirty="0"/>
              <a:t>vivo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205" y="2394495"/>
            <a:ext cx="8825659" cy="400630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1.5 T MR scanner (Siemens, Germany) using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head coil.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Multi-section T2-weighted TSE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sequence: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 5780 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125 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FOV 98 X 140 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mm 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slice thickness 3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flip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acquiring pre-contrast images, P-SPION was injected through tail vein at a dose of 2.17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mg/ml</a:t>
            </a:r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(0.04 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02" y="699894"/>
            <a:ext cx="5703046" cy="727044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3.Materials and </a:t>
            </a:r>
            <a:r>
              <a:rPr lang="en-US" dirty="0" smtClean="0">
                <a:solidFill>
                  <a:srgbClr val="EBEBEB"/>
                </a:solidFill>
              </a:rPr>
              <a:t>methods</a:t>
            </a:r>
            <a:br>
              <a:rPr lang="en-US" dirty="0" smtClean="0">
                <a:solidFill>
                  <a:srgbClr val="EBEBEB"/>
                </a:solidFill>
              </a:rPr>
            </a:br>
            <a:r>
              <a:rPr lang="en-US" dirty="0" smtClean="0">
                <a:solidFill>
                  <a:srgbClr val="EBEBEB"/>
                </a:solidFill>
              </a:rPr>
              <a:t>   </a:t>
            </a:r>
            <a:r>
              <a:rPr lang="en-US" sz="2400" dirty="0" smtClean="0"/>
              <a:t>In </a:t>
            </a:r>
            <a:r>
              <a:rPr lang="en-US" sz="2400" dirty="0"/>
              <a:t>vivo optical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42755"/>
            <a:ext cx="8825659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vivo optical imaging of mice was performed using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Xenogen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IVIS spectrum in vivo optical imaging system having excitation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range 430–780 nm and emission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range 500–800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nm.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P-SPION-AT was injected through tail vein at a dose 0.04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Fe/kg bodyweight for optical imaging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and test animals are imaged side by side so that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the two will be observed as the net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fluorescence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80" y="753777"/>
            <a:ext cx="5415663" cy="61927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4.Results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Synthesis of P‑SPIONs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2" y="2521462"/>
            <a:ext cx="3193039" cy="27951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5" y="2522506"/>
            <a:ext cx="3832520" cy="3107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688" y="2440125"/>
            <a:ext cx="4010072" cy="31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20" y="744583"/>
            <a:ext cx="3808932" cy="831546"/>
          </a:xfrm>
        </p:spPr>
        <p:txBody>
          <a:bodyPr/>
          <a:lstStyle/>
          <a:p>
            <a:r>
              <a:rPr lang="en-US" dirty="0" smtClean="0"/>
              <a:t>1.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2263864"/>
            <a:ext cx="11338560" cy="43851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diagnosis and therapy of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of utmost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polysaccharide polymer, pullulan stabilized iron oxide nanoparticle (P-SPIONs) enabled high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asialoglycoprotein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receptor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Longitudinal and transverse magnetic relaxation rates of 2.15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146.91 ­mM−1 ­s−1 respectively and a size of 12 nm, confirmed the T2 weighted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magnetic resonance imaging (MRI)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efficacy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P-SPIONs.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current of 400A on 5 mg/ml of P-SPIONs raised the temperature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above 50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°C, to facilitate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hyperthermia.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NIR dye conjugation facilitated targeted dual imaging in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models.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56" y="548640"/>
            <a:ext cx="7179149" cy="12409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and hyperthermia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06" y="2271191"/>
            <a:ext cx="5007742" cy="3867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07" y="2271191"/>
            <a:ext cx="47720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40" y="648296"/>
            <a:ext cx="8761413" cy="7069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property and hyperthermia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482" y="2354067"/>
            <a:ext cx="10157318" cy="39291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00" y="470263"/>
            <a:ext cx="5689984" cy="962175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vitro evaluations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275" y="2369075"/>
            <a:ext cx="4636385" cy="37374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99" y="679572"/>
            <a:ext cx="5699648" cy="587525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4.Results and discussion</a:t>
            </a:r>
            <a:b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vitro evaluations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98" y="2671966"/>
            <a:ext cx="3439679" cy="297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05" y="2671965"/>
            <a:ext cx="36863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245" y="2671965"/>
            <a:ext cx="31813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7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00" y="509451"/>
            <a:ext cx="7205273" cy="727043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pt-BR" sz="2800" dirty="0"/>
              <a:t>n vivo MRI of liver fbrosis animal model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551" y="2490360"/>
            <a:ext cx="9953435" cy="33220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22" y="726737"/>
            <a:ext cx="7348968" cy="624603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dirty="0" smtClean="0"/>
              <a:t>n </a:t>
            </a:r>
            <a:r>
              <a:rPr lang="pt-BR" sz="2800" dirty="0"/>
              <a:t>vivo MRI of liver fbrosis animal </a:t>
            </a:r>
            <a:r>
              <a:rPr lang="pt-BR" sz="2800" dirty="0" smtClean="0"/>
              <a:t>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22" y="2263866"/>
            <a:ext cx="10484052" cy="42545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contrast T2 weighted images of liver showed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hypo-intensity 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reduction in the signal intensity (SI)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detailed inspection of the MR image, the presence of few streaky linear hyper intense areas is visualized in the hypo intense liver, indicating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regions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liver.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pre to post contrast signal intensity ratio is statistically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significant. </a:t>
            </a:r>
            <a:r>
              <a:rPr lang="en-US" dirty="0"/>
              <a:t>(p&lt;0.05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although other receptors on hepatocytes such as the retinoic acid receptor, bile receptor,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low-density lipoprotein and high-density lipoprotein receptor may be targeted, ASGPR, hepatic lectin, a protein that has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affinity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towards oligosaccharide chains and hence, is an ideal target for hepatocyte-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748" y="2259875"/>
            <a:ext cx="7022395" cy="433686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intensity of signal in other organs suggests lower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affinity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probe to organs other than liver, leading to organ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imaging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integrating dual imaging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efficacy,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PSPION-AT could be used for optical imaging as well.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developed P-SPIONs might serve as an excellent hepatocyte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MR contrast agent and PSPION-AT as a liver targeted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fluorescent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probe for the early diagnosis of liver abnormalities.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2743200"/>
            <a:ext cx="4660148" cy="247029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8748" y="602611"/>
            <a:ext cx="8761413" cy="706964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/>
              <a:t>In vivo optical imaging</a:t>
            </a:r>
          </a:p>
        </p:txBody>
      </p:sp>
    </p:spTree>
    <p:extLst>
      <p:ext uri="{BB962C8B-B14F-4D97-AF65-F5344CB8AC3E}">
        <p14:creationId xmlns:p14="http://schemas.microsoft.com/office/powerpoint/2010/main" val="424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93" y="679572"/>
            <a:ext cx="5357018" cy="635603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4.Results and </a:t>
            </a: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/>
              <a:t>Histopathology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93" y="2632450"/>
            <a:ext cx="7512390" cy="28710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947" y="2677064"/>
            <a:ext cx="3684889" cy="28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74" y="238761"/>
            <a:ext cx="3247229" cy="1262621"/>
          </a:xfrm>
        </p:spPr>
        <p:txBody>
          <a:bodyPr/>
          <a:lstStyle/>
          <a:p>
            <a:r>
              <a:rPr lang="en-US" dirty="0" smtClean="0"/>
              <a:t>5.Conclusions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368367"/>
            <a:ext cx="11665130" cy="42283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summary, a new iron oxide based hepatocyte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 contrast agent, P-SPION was successfully synthesized and the in vivo MR imaging of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successfully evaluated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 vitro studies revealed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hyperthermic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P-SPIONs by the application of varying magnetic 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ield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by proving the feasibility for therapeutic application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of pullulan stabilization for liver targeting via ASGPR was well proven on comparison with the SPIONs stabilized with citrate and dextran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all the factors concerned with early detection of liver diseases, P-SPIONs can be considered as a new platform for in vivo liver imaging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multimodal imaging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probe integrating with NIR emitting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dye also revealed the immense scope of the probe in medical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theranostics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7200"/>
            <a:ext cx="12191999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 descr="فیبروز-کبد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" y="0"/>
            <a:ext cx="11926389" cy="667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71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043953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2995" y="117565"/>
            <a:ext cx="1149095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1 . </a:t>
            </a:r>
            <a:r>
              <a:rPr lang="fa-IR" dirty="0" smtClean="0"/>
              <a:t>فیبروز </a:t>
            </a:r>
            <a:r>
              <a:rPr lang="fa-IR" dirty="0"/>
              <a:t>کبدی زمانی اتفاق می‌افتد که بافت سالم کبد (زخم) آسیب ببیند، بنابراین نمی‌تواند عملکرد سابق را داشته باشد.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2. فراوان </a:t>
            </a:r>
            <a:r>
              <a:rPr lang="fa-IR" dirty="0"/>
              <a:t>شدن این زخم‌ها در کبد باعث </a:t>
            </a:r>
            <a:r>
              <a:rPr lang="fa-IR" dirty="0" smtClean="0"/>
              <a:t>سیروز </a:t>
            </a:r>
            <a:r>
              <a:rPr lang="fa-IR" dirty="0"/>
              <a:t>کبدی می‌شود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3. پزشکان </a:t>
            </a:r>
            <a:r>
              <a:rPr lang="fa-IR" dirty="0"/>
              <a:t>اغلب فیبروز کبد را در مراحل خفیف تا متوسط ​​تشخیص نمی‌دهند. زیرا فیبروز کبد معمولاً علائمی ندارد، تا زمانی که قسمت زیادی از کبد آسیب ببیند. وقتی که آسیب کبدی به مرحله پیشرفته می‌رسد فرد علائم زیر را دارد</a:t>
            </a:r>
            <a:r>
              <a:rPr lang="fa-IR" dirty="0" smtClean="0"/>
              <a:t>؛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/>
              <a:t>کاهش </a:t>
            </a:r>
            <a:r>
              <a:rPr lang="fa-IR" dirty="0"/>
              <a:t>اشتها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بروز مشکلات شناختی مانند مشکل حافظه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تجمع مایعات در پا‌ها یا شکم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زردی یا یرقان (زرد شدن پوست و چشم)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حالت تهوع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کاهش وزن بدون دلیل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/>
              <a:t>ضعف</a:t>
            </a:r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4.</a:t>
            </a:r>
            <a:r>
              <a:rPr lang="fa-IR" dirty="0"/>
              <a:t> فیبروز کبدی در اثر </a:t>
            </a:r>
            <a:r>
              <a:rPr lang="fa-IR" dirty="0" smtClean="0"/>
              <a:t>آسیب ‌دیدن </a:t>
            </a:r>
            <a:r>
              <a:rPr lang="fa-IR" dirty="0"/>
              <a:t>یا التهاب کبد رخ می‌دهد. سلول‌های کبد باعث ترمیم زخم می‌شوند. در طی این ترمیم، پروتئین‌های اضافی مانند کلاژن و گلیکوپروتئین‌ها در کبد جمع می‌شوند. سرانجام، پس از ترمیم‌های بسیار، سلول‌های کبدی (معروف به هپاتوسیت‌ها) دیگر نمی‌توانند خود را ترمیم کنند.</a:t>
            </a:r>
          </a:p>
          <a:p>
            <a:pPr algn="r" rtl="1"/>
            <a:r>
              <a:rPr lang="fa-IR" dirty="0"/>
              <a:t> در نتیجه پروتئین‌های اضافی باعث زخم یا فیبروز کبدی می‌شود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5. انواع </a:t>
            </a:r>
            <a:r>
              <a:rPr lang="fa-IR" dirty="0"/>
              <a:t>مختلفی از بیماری‌های کبدی وجود دارد که می‌تواند منجر به فیبروز شود، شامل:</a:t>
            </a:r>
          </a:p>
          <a:p>
            <a:pPr algn="r" rtl="1"/>
            <a:r>
              <a:rPr lang="fa-IR" dirty="0"/>
              <a:t>هپاتیت خودایمنی</a:t>
            </a:r>
          </a:p>
          <a:p>
            <a:pPr algn="r" rtl="1"/>
            <a:r>
              <a:rPr lang="fa-IR" dirty="0"/>
              <a:t>انسداد صفراوی</a:t>
            </a:r>
          </a:p>
          <a:p>
            <a:pPr algn="r" rtl="1"/>
            <a:r>
              <a:rPr lang="fa-IR" dirty="0"/>
              <a:t>زیادی آهن در </a:t>
            </a:r>
            <a:r>
              <a:rPr lang="fa-IR" dirty="0" smtClean="0"/>
              <a:t>خون و</a:t>
            </a:r>
            <a:r>
              <a:rPr lang="fa-IR" dirty="0"/>
              <a:t>بیماری کبد چرب غیرالکلی که شامل کبد چرب غیرالکلی و استئو هپاتیت غیرالکلی است.</a:t>
            </a:r>
          </a:p>
          <a:p>
            <a:pPr algn="r" rtl="1"/>
            <a:endParaRPr lang="fa-IR" dirty="0"/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5" y="57761"/>
            <a:ext cx="7837714" cy="64867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85909" y="0"/>
            <a:ext cx="4106091" cy="6727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dirty="0"/>
              <a:t>این مواد از واحد های مالتوتریوز تشکیل شده و اساسا یک پلیمر پلی ساکارید است.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منبع اصلی و طبیعی این مواد از قارچی به نام  </a:t>
            </a:r>
            <a:r>
              <a:rPr lang="en-US" dirty="0" err="1"/>
              <a:t>Aureobasidium</a:t>
            </a:r>
            <a:r>
              <a:rPr lang="en-US" dirty="0"/>
              <a:t> pullulans </a:t>
            </a:r>
            <a:r>
              <a:rPr lang="fa-IR" dirty="0"/>
              <a:t>هست . </a:t>
            </a:r>
          </a:p>
        </p:txBody>
      </p:sp>
    </p:spTree>
    <p:extLst>
      <p:ext uri="{BB962C8B-B14F-4D97-AF65-F5344CB8AC3E}">
        <p14:creationId xmlns:p14="http://schemas.microsoft.com/office/powerpoint/2010/main" val="41574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87086" y="-11069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46717" y="135468"/>
            <a:ext cx="4258491" cy="121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/>
              <a:t>مواد کنتراست در </a:t>
            </a:r>
            <a:r>
              <a:rPr lang="en-US" sz="2800" dirty="0" smtClean="0"/>
              <a:t>MRI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457199" y="1986284"/>
          <a:ext cx="11103430" cy="197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/>
          </p:nvPr>
        </p:nvGraphicFramePr>
        <p:xfrm>
          <a:off x="839077" y="4454433"/>
          <a:ext cx="10956683" cy="192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289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48640"/>
            <a:ext cx="3730555" cy="1131992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8368"/>
            <a:ext cx="8825659" cy="448963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 cancer is the third most leading cause of cancer death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 ,Hepatitis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virus infection and alcohol abuse are the major cause behind the high incidence of this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Hepatic architectural damage is the prime feature of most of the chronic liver diseases.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Fatty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 is the earliest stage of liver damage which develops through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cirrhosis with a high chance of transforming it to hepatocellular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cancer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HCC) 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management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disease is possible if diagnosed at the curable stage of liver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fibrosis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whereas the management becomes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rather not possible on advancement of the condition to cirrhosis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HCC 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62" y="885436"/>
            <a:ext cx="3743617" cy="61721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20686"/>
            <a:ext cx="8825659" cy="4637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Various in vivo imaging modalities like Computed Tomography, MRI, Ultrasound and Positron Emission Tomography have been used for cancer diagnosis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Among them MRI provides better sensitivity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high spatial and temporal resolution.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though MRI provides images with intrinsic contrast, authentic diagnosis of diseases like liver associated malignancies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the use of external agents to enhance the image contrast for better visualization.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diagnosis of early fatty changes within the liver, signal from the transverse relaxation of protons (T2) is preferred over longitudinal relaxation (T1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agents with enhanced transverse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relaxivity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 surface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 paramagnetic iron oxide nanoparticles (SPIONs) are preferred for liver imaging over conventional gadolinium-based contrast agents with longitudinal relaxation properties.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03565"/>
            <a:ext cx="9465149" cy="407561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Non-specificity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one of the major drawbacks of these blood pool contrast agents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reported that low molecular weight polymer coatings have a tendency to cause osmotic nephropathy that leads to chronic renal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failure.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iron oxide nanoparticles with biocompatible, water soluble polymers of high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 is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way to overcome the safety concerns of currently available iron oxide based MRI contrast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agents.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polysaccharide, pullulan,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-triose units of which has high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towards ASGPR over expressed on sinusoidal membranes of hepatocytes is used as the coating agent,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study.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2848-D2EF-4206-BC75-F640C0DED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965</Words>
  <Application>Microsoft Office PowerPoint</Application>
  <PresentationFormat>Widescreen</PresentationFormat>
  <Paragraphs>201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B Nazanin</vt:lpstr>
      <vt:lpstr>Century Gothic</vt:lpstr>
      <vt:lpstr>Wingdings 3</vt:lpstr>
      <vt:lpstr>Ion Boardroom</vt:lpstr>
      <vt:lpstr>Asialoglycoprotein receptor targeted optical and magnetic resonance imaging and therapy of liver fibrosis using pullulan stabilized multi‑functional iron oxide Nano probe</vt:lpstr>
      <vt:lpstr>1. Abstract</vt:lpstr>
      <vt:lpstr>PowerPoint Presentation</vt:lpstr>
      <vt:lpstr>PowerPoint Presentation</vt:lpstr>
      <vt:lpstr>PowerPoint Presentation</vt:lpstr>
      <vt:lpstr>PowerPoint Presentation</vt:lpstr>
      <vt:lpstr>2. Introduction</vt:lpstr>
      <vt:lpstr>2.Introduction</vt:lpstr>
      <vt:lpstr>2. Introduction</vt:lpstr>
      <vt:lpstr>2. Introduction</vt:lpstr>
      <vt:lpstr>3.Materials and methods    Synthesis of P‑SPIONs </vt:lpstr>
      <vt:lpstr>3.Materials and methods    Physio‑chemical characterization </vt:lpstr>
      <vt:lpstr>3.Materials and methods    Magnetic property of P‑SPIONs</vt:lpstr>
      <vt:lpstr>3.Materials and methods   Magnetic hyperthermia</vt:lpstr>
      <vt:lpstr>3.Materials and methods    In vitro cytotoxicity</vt:lpstr>
      <vt:lpstr>3.Materials and methods    Animal model for liver fibrosis</vt:lpstr>
      <vt:lpstr>3.Materials and methods     In vivo MRI</vt:lpstr>
      <vt:lpstr>3.Materials and methods    In vivo optical imaging</vt:lpstr>
      <vt:lpstr>4.Results and discussion   Synthesis of P‑SPIONs</vt:lpstr>
      <vt:lpstr>4.Results and discussion      Magnetic property and hyperthermia</vt:lpstr>
      <vt:lpstr>4.Results and discussion     Magnetic property and hyperthermia</vt:lpstr>
      <vt:lpstr>4.Results and discussion  In vitro evaluations</vt:lpstr>
      <vt:lpstr>4.Results and discussion    In vitro evaluations</vt:lpstr>
      <vt:lpstr>4.Results and discussion    In vivo MRI of liver fbrosis animal model</vt:lpstr>
      <vt:lpstr>4.Results and discussion    In vivo MRI of liver fbrosis animal model</vt:lpstr>
      <vt:lpstr>4.Results and discussion    In vivo optical imaging</vt:lpstr>
      <vt:lpstr>4.Results and discussion   Histopathology</vt:lpstr>
      <vt:lpstr>5.Conclusions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Asialoglycoprotein receptor targeted optical and magnetic resonance imaging and therapy of liver fibrosis using pullulan stabilized multi‑functional iron oxide Nano probe</dc:title>
  <dc:creator>Sahba</dc:creator>
  <cp:lastModifiedBy>Sahba</cp:lastModifiedBy>
  <cp:revision>6</cp:revision>
  <dcterms:created xsi:type="dcterms:W3CDTF">2022-06-24T19:03:23Z</dcterms:created>
  <dcterms:modified xsi:type="dcterms:W3CDTF">2022-06-24T19:44:58Z</dcterms:modified>
</cp:coreProperties>
</file>